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9"/>
  </p:handoutMasterIdLst>
  <p:sldIdLst>
    <p:sldId id="256" r:id="rId3"/>
    <p:sldId id="257" r:id="rId5"/>
    <p:sldId id="423" r:id="rId6"/>
    <p:sldId id="424" r:id="rId7"/>
    <p:sldId id="425" r:id="rId8"/>
    <p:sldId id="382" r:id="rId9"/>
    <p:sldId id="426" r:id="rId10"/>
    <p:sldId id="429" r:id="rId11"/>
    <p:sldId id="430" r:id="rId12"/>
    <p:sldId id="318" r:id="rId13"/>
    <p:sldId id="432" r:id="rId14"/>
    <p:sldId id="433" r:id="rId15"/>
    <p:sldId id="323" r:id="rId16"/>
    <p:sldId id="386" r:id="rId17"/>
    <p:sldId id="434" r:id="rId18"/>
    <p:sldId id="435" r:id="rId19"/>
    <p:sldId id="441" r:id="rId20"/>
    <p:sldId id="436" r:id="rId21"/>
    <p:sldId id="438" r:id="rId22"/>
    <p:sldId id="439" r:id="rId23"/>
    <p:sldId id="440" r:id="rId24"/>
    <p:sldId id="330" r:id="rId25"/>
    <p:sldId id="341" r:id="rId26"/>
    <p:sldId id="442" r:id="rId27"/>
    <p:sldId id="443" r:id="rId28"/>
    <p:sldId id="448" r:id="rId29"/>
    <p:sldId id="449" r:id="rId30"/>
    <p:sldId id="450" r:id="rId31"/>
    <p:sldId id="444" r:id="rId32"/>
    <p:sldId id="445" r:id="rId33"/>
    <p:sldId id="451" r:id="rId34"/>
    <p:sldId id="452" r:id="rId35"/>
    <p:sldId id="453" r:id="rId36"/>
    <p:sldId id="454" r:id="rId37"/>
    <p:sldId id="353" r:id="rId3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5208"/>
    <a:srgbClr val="C3DBE7"/>
    <a:srgbClr val="AFCFDC"/>
    <a:srgbClr val="73ABC4"/>
    <a:srgbClr val="4C93B3"/>
    <a:srgbClr val="446382"/>
    <a:srgbClr val="354E65"/>
    <a:srgbClr val="11494A"/>
    <a:srgbClr val="547E96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-692" y="-64"/>
      </p:cViewPr>
      <p:guideLst>
        <p:guide orient="horz" pos="2207"/>
        <p:guide pos="383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2.png>
</file>

<file path=ppt/media/image13.png>
</file>

<file path=ppt/media/image14.png>
</file>

<file path=ppt/media/image15.jpe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.xml"/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5.xml"/><Relationship Id="rId2" Type="http://schemas.openxmlformats.org/officeDocument/2006/relationships/image" Target="../media/image7.pn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6.xml"/><Relationship Id="rId2" Type="http://schemas.openxmlformats.org/officeDocument/2006/relationships/image" Target="../media/image8.png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7.xml"/><Relationship Id="rId2" Type="http://schemas.openxmlformats.org/officeDocument/2006/relationships/image" Target="../media/image9.png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8.xml"/><Relationship Id="rId2" Type="http://schemas.openxmlformats.org/officeDocument/2006/relationships/image" Target="../media/image10.png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9.xml"/><Relationship Id="rId2" Type="http://schemas.openxmlformats.org/officeDocument/2006/relationships/image" Target="../media/image11.emf"/><Relationship Id="rId1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0.xml"/><Relationship Id="rId2" Type="http://schemas.openxmlformats.org/officeDocument/2006/relationships/image" Target="../media/image5.GIF"/><Relationship Id="rId1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.xml"/><Relationship Id="rId1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.xml"/><Relationship Id="rId1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" Type="http://schemas.openxmlformats.org/officeDocument/2006/relationships/image" Target="../media/image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6.xml"/><Relationship Id="rId1" Type="http://schemas.openxmlformats.org/officeDocument/2006/relationships/image" Target="../media/image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image" Target="../media/image2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.xml"/><Relationship Id="rId1" Type="http://schemas.openxmlformats.org/officeDocument/2006/relationships/image" Target="../media/image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9.xml"/><Relationship Id="rId1" Type="http://schemas.openxmlformats.org/officeDocument/2006/relationships/image" Target="../media/image2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0.xml"/><Relationship Id="rId1" Type="http://schemas.openxmlformats.org/officeDocument/2006/relationships/image" Target="../media/image2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1.xml"/><Relationship Id="rId1" Type="http://schemas.openxmlformats.org/officeDocument/2006/relationships/image" Target="../media/image2.jpe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2.xml"/><Relationship Id="rId2" Type="http://schemas.openxmlformats.org/officeDocument/2006/relationships/image" Target="../media/image5.GIF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3.xml"/><Relationship Id="rId2" Type="http://schemas.openxmlformats.org/officeDocument/2006/relationships/image" Target="../media/image12.png"/><Relationship Id="rId1" Type="http://schemas.openxmlformats.org/officeDocument/2006/relationships/image" Target="../media/image2.jpe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4.xml"/><Relationship Id="rId2" Type="http://schemas.openxmlformats.org/officeDocument/2006/relationships/image" Target="../media/image13.png"/><Relationship Id="rId1" Type="http://schemas.openxmlformats.org/officeDocument/2006/relationships/image" Target="../media/image2.jpeg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5.xml"/><Relationship Id="rId2" Type="http://schemas.openxmlformats.org/officeDocument/2006/relationships/image" Target="../media/image14.png"/><Relationship Id="rId1" Type="http://schemas.openxmlformats.org/officeDocument/2006/relationships/image" Target="../media/image2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6.xml"/><Relationship Id="rId1" Type="http://schemas.openxmlformats.org/officeDocument/2006/relationships/image" Target="../media/image2.jpe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37.xml"/><Relationship Id="rId2" Type="http://schemas.openxmlformats.org/officeDocument/2006/relationships/image" Target="../media/image5.GIF"/><Relationship Id="rId1" Type="http://schemas.openxmlformats.org/officeDocument/2006/relationships/image" Target="../media/image2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8.xml"/><Relationship Id="rId1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2.xml"/><Relationship Id="rId2" Type="http://schemas.openxmlformats.org/officeDocument/2006/relationships/image" Target="../media/image4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86765" y="3952875"/>
            <a:ext cx="390588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>
                <a:solidFill>
                  <a:srgbClr val="354E6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ROS</a:t>
            </a:r>
            <a:r>
              <a:rPr lang="zh-CN" altLang="en-US" sz="4800" b="1">
                <a:solidFill>
                  <a:srgbClr val="354E6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入门教程</a:t>
            </a:r>
            <a:endParaRPr lang="zh-CN" altLang="en-US" sz="4800" b="1">
              <a:solidFill>
                <a:srgbClr val="354E65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677920" y="4658360"/>
            <a:ext cx="30645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>
                <a:solidFill>
                  <a:srgbClr val="354E65"/>
                </a:solidFill>
                <a:latin typeface="微软雅黑" panose="020B0503020204020204" charset="-122"/>
                <a:ea typeface="微软雅黑" panose="020B0503020204020204" charset="-122"/>
              </a:rPr>
              <a:t>----ROSPY</a:t>
            </a:r>
            <a:endParaRPr lang="en-US" altLang="zh-CN" sz="4400" b="1">
              <a:solidFill>
                <a:srgbClr val="354E65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34110" y="5437505"/>
            <a:ext cx="3434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>
                <a:solidFill>
                  <a:srgbClr val="354E65"/>
                </a:solidFill>
              </a:rPr>
              <a:t>主讲教师：王晓云</a:t>
            </a:r>
            <a:endParaRPr lang="zh-CN" altLang="en-US" sz="3200">
              <a:solidFill>
                <a:srgbClr val="354E65"/>
              </a:solidFill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27593" y="1318353"/>
            <a:ext cx="1198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j-cs"/>
              </a:rPr>
              <a:t>任务描述</a:t>
            </a:r>
            <a:endParaRPr kumimoji="0" lang="zh-CN" altLang="en-US" sz="200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j-cs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85545" y="1586230"/>
            <a:ext cx="9205595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kern="100" dirty="0" smtClean="0">
                <a:latin typeface="Times New Roman" panose="02020603050405020304"/>
                <a:ea typeface="宋体" panose="02010600030101010101" pitchFamily="2" charset="-122"/>
              </a:rPr>
              <a:t> </a:t>
            </a:r>
            <a:r>
              <a:rPr lang="en-US" altLang="zh-CN" kern="1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</a:t>
            </a:r>
            <a:r>
              <a:rPr lang="en-US" altLang="zh-CN" kern="1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altLang="zh-CN" kern="1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基于XBOT机器人模拟器，编写Python脚本，通过向/cmd_vel话题发布geometry_msg/Twist消息，控制机器人移动，使机器人在仿真环境里走正方形轨迹</a:t>
            </a:r>
            <a:r>
              <a:rPr altLang="zh-CN" kern="100" dirty="0">
                <a:latin typeface="Times New Roman" panose="02020603050405020304"/>
                <a:ea typeface="宋体" panose="02010600030101010101" pitchFamily="2" charset="-122"/>
                <a:sym typeface="+mn-ea"/>
              </a:rPr>
              <a:t>。</a:t>
            </a:r>
            <a:r>
              <a:rPr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endParaRPr lang="zh-CN" altLang="en-US" kern="100" dirty="0"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25805" y="995045"/>
            <a:ext cx="9656445" cy="1845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Blip>
                <a:blip r:embed="rId2"/>
              </a:buBlip>
            </a:pPr>
            <a:r>
              <a:rPr lang="zh-CN" altLang="zh-CN" sz="2000" kern="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子任务</a:t>
            </a:r>
            <a:r>
              <a:rPr lang="en-US" altLang="zh-CN" sz="2000" kern="1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</a:t>
            </a:r>
            <a:r>
              <a:rPr altLang="zh-CN" sz="2000" kern="1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  <a:sym typeface="+mn-ea"/>
              </a:rPr>
              <a:t>搭建XBOT仿真环境</a:t>
            </a:r>
            <a:endParaRPr lang="en-US" altLang="zh-CN" sz="2000" kern="1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000" b="1" kern="100" dirty="0" smtClean="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    </a:t>
            </a:r>
            <a:r>
              <a:rPr lang="en-US" altLang="zh-CN" b="1" kern="100" dirty="0" smtClean="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 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切换到catkin工作空间中的src目录下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将robot_sim_demo文件copy到src文件下</a:t>
            </a:r>
            <a:r>
              <a:rPr lang="zh-CN" alt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回到catkin工作空间下，编译：</a:t>
            </a:r>
            <a:endParaRPr lang="en-US" altLang="zh-CN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kern="100" dirty="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 </a:t>
            </a:r>
            <a:r>
              <a:rPr lang="en-US" altLang="zh-CN" kern="100" dirty="0" smtClean="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</a:rPr>
              <a:t>     $</a:t>
            </a:r>
            <a:r>
              <a:rPr lang="en-US" altLang="zh-CN" dirty="0" err="1">
                <a:latin typeface="微软雅黑" panose="020B0503020204020204" charset="-122"/>
                <a:ea typeface="微软雅黑" panose="020B0503020204020204" charset="-122"/>
              </a:rPr>
              <a:t>catkin_make</a:t>
            </a: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</a:rPr>
              <a:t> </a:t>
            </a:r>
            <a:endParaRPr lang="en-US" altLang="zh-CN" kern="100" dirty="0" smtClean="0"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</a:endParaRPr>
          </a:p>
        </p:txBody>
      </p:sp>
      <p:pic>
        <p:nvPicPr>
          <p:cNvPr id="4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305" y="3261360"/>
            <a:ext cx="9027160" cy="156972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4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73275" y="3105150"/>
            <a:ext cx="770255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       </a:t>
            </a:r>
            <a:r>
              <a:rPr lang="zh-CN" altLang="en-US" sz="14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中科重德智能科技，中科重德智能科技，中科重德智能科技，中科重德智能科技中科重德智能科技，中科重德智能科技中科重德智能科技，中科重德智能科技 中科重德智能科技，中科重德智能科技（文字请替换）</a:t>
            </a:r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4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/>
          </a:p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97255" y="1219835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/>
              <a:t>配置环境变量</a:t>
            </a:r>
            <a:endParaRPr lang="zh-CN" altLang="en-US" sz="2000"/>
          </a:p>
        </p:txBody>
      </p:sp>
      <p:sp>
        <p:nvSpPr>
          <p:cNvPr id="8" name="文本框 7"/>
          <p:cNvSpPr txBox="1"/>
          <p:nvPr/>
        </p:nvSpPr>
        <p:spPr>
          <a:xfrm>
            <a:off x="1224280" y="1564005"/>
            <a:ext cx="810577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设置环境变量</a:t>
            </a:r>
            <a:endParaRPr lang="en-US" altLang="zh-CN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$ 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source devel/setup.bash </a:t>
            </a:r>
            <a:endParaRPr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检查环境变量</a:t>
            </a:r>
            <a:endParaRPr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$ </a:t>
            </a:r>
            <a:r>
              <a:rPr sz="16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echo $ROS_PACKAGE_PATH    </a:t>
            </a:r>
            <a:endParaRPr sz="16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algn="l">
              <a:lnSpc>
                <a:spcPct val="200000"/>
              </a:lnSpc>
            </a:pP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200000"/>
              </a:lnSpc>
            </a:pPr>
            <a:endParaRPr lang="zh-CN" altLang="en-US"/>
          </a:p>
          <a:p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110" y="3388995"/>
            <a:ext cx="9616440" cy="12871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AFCFDC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07110" y="958850"/>
            <a:ext cx="8954770" cy="1430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altLang="zh-CN" sz="2000" kern="1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运行.launch文件：</a:t>
            </a:r>
            <a:endParaRPr altLang="zh-CN" sz="2000" kern="1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sz="2000" kern="1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$ </a:t>
            </a:r>
            <a:r>
              <a:rPr altLang="zh-CN" sz="2000" kern="1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roslaunch robot_sim_demo robot_spawn.launch </a:t>
            </a:r>
            <a:endParaRPr altLang="zh-CN" sz="2000" kern="1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altLang="zh-CN" kern="1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得到结果如下图所示：</a:t>
            </a:r>
            <a:endParaRPr altLang="zh-CN" kern="1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110" y="2459990"/>
            <a:ext cx="7743825" cy="357695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765" y="1208405"/>
            <a:ext cx="8332470" cy="468122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315" y="1068705"/>
            <a:ext cx="8896350" cy="506539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87425" y="1145540"/>
            <a:ext cx="7305675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lnSpc>
                <a:spcPct val="150000"/>
              </a:lnSpc>
            </a:pPr>
            <a:r>
              <a:rPr lang="zh-CN" kern="10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  <a:sym typeface="+mn-ea"/>
              </a:rPr>
              <a:t>如果想查看摄像头返回的画面，可运行以下命令：</a:t>
            </a:r>
            <a:endParaRPr lang="zh-CN" kern="100"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kern="100">
                <a:latin typeface="微软雅黑" panose="020B0503020204020204" charset="-122"/>
                <a:ea typeface="微软雅黑" panose="020B0503020204020204" charset="-122"/>
                <a:cs typeface="宋体" panose="02010600030101010101" pitchFamily="2" charset="-122"/>
                <a:sym typeface="+mn-ea"/>
              </a:rPr>
              <a:t>$rosrun image_view image_view image:=/camera/rgb/image_raw</a:t>
            </a:r>
            <a:endParaRPr lang="en-US" altLang="zh-CN" kern="100">
              <a:latin typeface="微软雅黑" panose="020B0503020204020204" charset="-122"/>
              <a:ea typeface="微软雅黑" panose="020B0503020204020204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730" y="2223135"/>
            <a:ext cx="6385560" cy="37719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43940" y="1073150"/>
            <a:ext cx="727964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Blip>
                <a:blip r:embed="rId2"/>
              </a:buBlip>
            </a:pPr>
            <a:r>
              <a:rPr lang="zh-CN" sz="2000" kern="1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子任务</a:t>
            </a:r>
            <a:r>
              <a:rPr lang="en-US" altLang="zh-CN" sz="2000" kern="1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 </a:t>
            </a:r>
            <a:r>
              <a:rPr altLang="zh-CN" sz="2000" kern="10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编写square_dance_demo.py脚本文件</a:t>
            </a:r>
            <a:endParaRPr altLang="zh-CN" kern="100">
              <a:latin typeface="微软雅黑" panose="020B0503020204020204" charset="-122"/>
              <a:ea typeface="微软雅黑" panose="020B0503020204020204" charset="-122"/>
            </a:endParaRPr>
          </a:p>
          <a:p>
            <a:pPr lvl="1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zh-CN" altLang="zh-CN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在模拟器robot_sim_demo/scripts目录下新建脚本文件square_dance_demo.py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54430" y="1092200"/>
            <a:ext cx="9916795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1" algn="just">
              <a:lnSpc>
                <a:spcPct val="150000"/>
              </a:lnSpc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Char char="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#!/usr/bin/env python 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# -*- coding:utf-8 -*-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import rospy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</a:t>
            </a: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第一行确保了这个脚本会被看作Python程序脚本，第二局确保程序内的中文可以被识别，第三行引用ROS的  核心Python库。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Char char="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from geometry_msgs.msg import Twist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from math import pi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引用一些我们用到的其他组件，用到了geometry_msgs包中的Twist消息类型，和Python的math模块中的常数pi。</a:t>
            </a:r>
            <a:endParaRPr lang="en-US" altLang="zh-CN" sz="1600" kern="10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50900" y="10922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代码分析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42035" y="767080"/>
            <a:ext cx="10054590" cy="35077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1" algn="just">
              <a:lnSpc>
                <a:spcPct val="150000"/>
              </a:lnSpc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Char char=""/>
            </a:pPr>
            <a:r>
              <a:rPr lang="en-US" altLang="zh-CN" sz="1600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class SQUARE_DEMO():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    def __init__(self):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</a:t>
            </a: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ROS节点主要部分的开头把它自己定义了一个Python类，并加上了一行标准的类初始化。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Char char="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rospy.init_node('square_dance') 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rospy.on_shutdown(self.shutdown)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</a:t>
            </a: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节点初始化，并设置了一个回调函数on_shutdown(),这样在脚本结束时，比如用户按下“Ctrl-c”时，进行必要的清理工作（停下来），后面的脚本中可以看到如何实现这一点。</a:t>
            </a:r>
            <a:endParaRPr lang="en-US" altLang="zh-CN" sz="1600" kern="10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72415" y="113030"/>
            <a:ext cx="22072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</a:rPr>
              <a:t>rospy</a:t>
            </a:r>
            <a:endParaRPr lang="en-US" alt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>
                <a:solidFill>
                  <a:srgbClr val="446382"/>
                </a:solidFill>
              </a:rPr>
              <a:t>5.5 XBOT</a:t>
            </a:r>
            <a:r>
              <a:rPr lang="zh-CN" altLang="en-US" sz="1600">
                <a:solidFill>
                  <a:srgbClr val="446382"/>
                </a:solidFill>
              </a:rPr>
              <a:t>应用</a:t>
            </a:r>
            <a:r>
              <a:rPr lang="en-US" altLang="zh-CN" sz="1600">
                <a:solidFill>
                  <a:srgbClr val="446382"/>
                </a:solidFill>
              </a:rPr>
              <a:t>square_dance_demo</a:t>
            </a:r>
            <a:endParaRPr lang="en-US" altLang="zh-CN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72185" y="1242060"/>
            <a:ext cx="507873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>
                <a:solidFill>
                  <a:schemeClr val="tx1"/>
                </a:solidFill>
                <a:sym typeface="+mn-ea"/>
              </a:rPr>
              <a:t>5.5 XBOT</a:t>
            </a:r>
            <a:r>
              <a:rPr lang="zh-CN" altLang="en-US" sz="2400">
                <a:solidFill>
                  <a:schemeClr val="tx1"/>
                </a:solidFill>
                <a:sym typeface="+mn-ea"/>
              </a:rPr>
              <a:t>应用</a:t>
            </a:r>
            <a:r>
              <a:rPr lang="en-US" altLang="zh-CN" sz="2400">
                <a:solidFill>
                  <a:schemeClr val="tx1"/>
                </a:solidFill>
                <a:sym typeface="+mn-ea"/>
              </a:rPr>
              <a:t>square_dance_demo</a:t>
            </a:r>
            <a:r>
              <a:rPr lang="en-US" altLang="zh-CN" sz="2400"/>
              <a:t> </a:t>
            </a:r>
            <a:endParaRPr lang="en-US" altLang="zh-CN" sz="2400"/>
          </a:p>
        </p:txBody>
      </p:sp>
      <p:sp>
        <p:nvSpPr>
          <p:cNvPr id="220" name=" 220"/>
          <p:cNvSpPr/>
          <p:nvPr/>
        </p:nvSpPr>
        <p:spPr>
          <a:xfrm>
            <a:off x="1744980" y="1934845"/>
            <a:ext cx="1362710" cy="402590"/>
          </a:xfrm>
          <a:prstGeom prst="homePlate">
            <a:avLst/>
          </a:prstGeom>
          <a:solidFill>
            <a:srgbClr val="C3DB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58875" y="1951990"/>
            <a:ext cx="500380" cy="36830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zh-CN"/>
              <a:t>5.1</a:t>
            </a:r>
            <a:endParaRPr lang="en-US" altLang="zh-CN"/>
          </a:p>
        </p:txBody>
      </p:sp>
      <p:sp>
        <p:nvSpPr>
          <p:cNvPr id="12" name=" 220"/>
          <p:cNvSpPr/>
          <p:nvPr/>
        </p:nvSpPr>
        <p:spPr>
          <a:xfrm>
            <a:off x="1747520" y="2524125"/>
            <a:ext cx="1433830" cy="402590"/>
          </a:xfrm>
          <a:prstGeom prst="homePlate">
            <a:avLst/>
          </a:prstGeom>
          <a:solidFill>
            <a:srgbClr val="C3DB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61415" y="2541270"/>
            <a:ext cx="500380" cy="36830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zh-CN"/>
              <a:t>5.2</a:t>
            </a:r>
            <a:endParaRPr lang="en-US" altLang="zh-CN"/>
          </a:p>
        </p:txBody>
      </p:sp>
      <p:sp>
        <p:nvSpPr>
          <p:cNvPr id="14" name=" 220"/>
          <p:cNvSpPr/>
          <p:nvPr/>
        </p:nvSpPr>
        <p:spPr>
          <a:xfrm>
            <a:off x="1747520" y="3101975"/>
            <a:ext cx="1434465" cy="402590"/>
          </a:xfrm>
          <a:prstGeom prst="homePlate">
            <a:avLst/>
          </a:prstGeom>
          <a:solidFill>
            <a:srgbClr val="C3DB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161415" y="3119120"/>
            <a:ext cx="500380" cy="36830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zh-CN"/>
              <a:t>5.3</a:t>
            </a:r>
            <a:endParaRPr lang="en-US" altLang="zh-CN"/>
          </a:p>
        </p:txBody>
      </p:sp>
      <p:sp>
        <p:nvSpPr>
          <p:cNvPr id="16" name=" 220"/>
          <p:cNvSpPr/>
          <p:nvPr/>
        </p:nvSpPr>
        <p:spPr>
          <a:xfrm>
            <a:off x="1747520" y="3706495"/>
            <a:ext cx="1433830" cy="402590"/>
          </a:xfrm>
          <a:prstGeom prst="homePlate">
            <a:avLst/>
          </a:prstGeom>
          <a:solidFill>
            <a:srgbClr val="C3DB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eaLnBrk="1" fontAlgn="auto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161415" y="3723640"/>
            <a:ext cx="500380" cy="36830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altLang="zh-CN"/>
              <a:t>5.4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1744980" y="196405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学习要求</a:t>
            </a:r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747520" y="2553335"/>
            <a:ext cx="1360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背景知识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1747520" y="3131185"/>
            <a:ext cx="1433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实例讲解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747520" y="373316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/>
              <a:t>课后练习</a:t>
            </a:r>
            <a:endParaRPr lang="zh-CN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27760" y="774065"/>
            <a:ext cx="9629140" cy="31381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1" algn="just">
              <a:lnSpc>
                <a:spcPct val="150000"/>
              </a:lnSpc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Char char="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self.cmd_vel = rospy.Publisher('/cmd_vel', Twist, queue_size=5)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rospy.set_param('test_rate',50)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rate = rospy.get_param('test_rate')  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r = rospy.Rate(rate)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定义了用来发布Twist命令给/cmd_vel话题的ROS发布者。可以设定以什么频率更新机器人运动。这里用rospy里的参数操作方法设置了频率50，为了复习5.4的内容。当然，在本例子中，也可直接赋值： rate = 50</a:t>
            </a:r>
            <a:r>
              <a:rPr lang="zh-CN" altLang="zh-CN" sz="1600" kern="100" dirty="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/>
                <a:sym typeface="+mn-ea"/>
              </a:rPr>
              <a:t>。</a:t>
            </a:r>
            <a:endParaRPr lang="zh-CN" altLang="zh-CN" sz="1600" kern="100" dirty="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cs typeface="Times New Roman" panose="02020603050405020304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7910" y="530860"/>
            <a:ext cx="10045065" cy="5354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1" algn="just">
              <a:lnSpc>
                <a:spcPct val="150000"/>
              </a:lnSpc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Char char=""/>
            </a:pPr>
            <a:r>
              <a:rPr lang="en-US" altLang="zh-CN" sz="1600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linear_speed = 0.2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 goal_distance = 1.0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 linear_duration = goal_distance / linear_speed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  angular_speed = 1.0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  goal_angle = pi/2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</a:t>
            </a: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设置线速度linear_speed为0.2米每秒，角速度angular_speed 为1.0rad/s，目标距离1.0米，计算前进一米需要的时间linear_duration。定义目标角度goal_angle为pi/2。</a:t>
            </a:r>
            <a:endParaRPr lang="en-US" altLang="zh-CN" sz="1600" kern="10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Char char="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rospy.loginfo("The robot is ready to move……") 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   start_time = rospy.get_rostime()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   rospy.loginfo("Start time %i %i", start_time.secs, start_time.nsecs)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</a:t>
            </a: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将机器人已准备好移动的信息输出到日志，用rospy.get_rostime()的方法得到起始时刻的时间，并日志输出。</a:t>
            </a:r>
            <a:endParaRPr lang="en-US" altLang="zh-CN" sz="1600" kern="10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64895" y="704850"/>
            <a:ext cx="9662160" cy="4615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1" algn="l">
              <a:lnSpc>
                <a:spcPct val="150000"/>
              </a:lnSpc>
            </a:pPr>
            <a:endParaRPr lang="en-US" altLang="zh-CN" b="1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move_cmd = Twist()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move_cmd.linear.x = linear_speed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ticks = int(linear_duration *rate)  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for t in range(ticks):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     self.cmd_vel.publish(move_cmd)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     r.sleep()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66700" algn="just">
              <a:lnSpc>
                <a:spcPct val="150000"/>
              </a:lnSpc>
              <a:spcAft>
                <a:spcPts val="0"/>
              </a:spcAft>
            </a:pPr>
            <a:r>
              <a:rPr altLang="zh-CN" sz="1600" kern="100" dirty="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初始化Twist() 。将x轴线速度设为0.2米/s(linear_speed) 。为了让机器人以0.2米/s的速度向前移动1米，需要在恰当的时长内每1/rate秒发布一次move_cmd消息。ticks 表示要走1米，需要发送的消息次数（ticks)。语句r.sleep()是rospy.sleep(1/rate)的简单写法。</a:t>
            </a:r>
            <a:endParaRPr altLang="zh-CN" sz="1600" kern="100" dirty="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66700" algn="just">
              <a:lnSpc>
                <a:spcPct val="150000"/>
              </a:lnSpc>
              <a:spcAft>
                <a:spcPts val="0"/>
              </a:spcAft>
            </a:pPr>
            <a:endParaRPr lang="zh-CN" altLang="zh-CN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endParaRPr lang="zh-CN" altLang="zh-CN" sz="1600" kern="100" dirty="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86790" y="603250"/>
            <a:ext cx="9383395" cy="3461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1" algn="just">
              <a:lnSpc>
                <a:spcPct val="150000"/>
              </a:lnSpc>
            </a:pPr>
            <a:endParaRPr lang="en-US" altLang="zh-CN" b="1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move_cmd = Twist()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 self.cmd_vel.publish(move_cmd)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  rospy.sleep(1)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 rospy.loginfo("The robot has arrived at the second point;")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667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1600" kern="100" dirty="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到达第一个点后，语句self.cmd_vel.publish(move_cmd)表示发布一条空的Twist消息（所有项都为0）让它停止运动，rospy.sleep(1)暂停1s，并输出信息提示机器人已到达第一个点。</a:t>
            </a:r>
            <a:endParaRPr lang="zh-CN" altLang="zh-CN" sz="1600" kern="100" dirty="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66700" algn="just">
              <a:lnSpc>
                <a:spcPct val="150000"/>
              </a:lnSpc>
              <a:spcAft>
                <a:spcPts val="0"/>
              </a:spcAft>
            </a:pPr>
            <a:endParaRPr lang="zh-CN" altLang="zh-CN" sz="1600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endParaRPr lang="zh-CN" altLang="en-US" sz="1600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97585" y="588645"/>
            <a:ext cx="10054590" cy="3876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1" algn="just">
              <a:lnSpc>
                <a:spcPct val="150000"/>
              </a:lnSpc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move_cmd.angular.z = angular_speed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  ticks = int(goal_angle *rate)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   for t in range(ticks):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    self.cmd_vel.publish(move_cmd)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    r.sleep()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</a:t>
            </a: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让机器人逆时针旋转90度（goal_angle），实现方法和前进一米时类似，让机器人在恰当的时间段内以angular_speed 弧度/秒的速度旋转，最后一共旋转90度。</a:t>
            </a:r>
            <a:endParaRPr lang="en-US" altLang="zh-CN" sz="1600" kern="10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endParaRPr lang="en-US" altLang="zh-CN" sz="1600" kern="10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9815" y="583565"/>
            <a:ext cx="10054590" cy="60928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1" algn="just">
              <a:lnSpc>
                <a:spcPct val="150000"/>
              </a:lnSpc>
            </a:pPr>
            <a:endParaRPr lang="en-US" altLang="zh-CN" sz="2000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lvl="0" indent="-28575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def shutdown(self):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    rospy.loginfo("Stopping the robot...")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    self.cmd_vel.publish(Twist())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    rospy.sleep(1)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停机回调函数。如果脚本因为任何原因停止运行，我们会发布一条空的Twist消息去停止机器人。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285750" lvl="0" indent="-28575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if  __name__ == '__main__':  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 try: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           SQUARE_DEMO()  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except rospy.ROSInterrupt Exception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600" kern="100">
                <a:latin typeface="微软雅黑" panose="020B0503020204020204" charset="-122"/>
                <a:ea typeface="微软雅黑" panose="020B0503020204020204" charset="-122"/>
                <a:sym typeface="+mn-ea"/>
              </a:rPr>
              <a:t>           rospy.loginfo("square_dance node terminated.")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l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en-US" altLang="zh-CN" sz="1600" kern="100">
                <a:solidFill>
                  <a:srgbClr val="F85208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Python脚本的标准程序块。我们实例化SQUARE_DEMO类来使脚本（和机器人）运行。如果出现异常，将输出"square_dance node terminated."</a:t>
            </a: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endParaRPr lang="en-US" altLang="zh-CN" sz="1600" kern="1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lvl="0" indent="0" algn="just">
              <a:lnSpc>
                <a:spcPct val="150000"/>
              </a:lnSpc>
              <a:spcAft>
                <a:spcPts val="0"/>
              </a:spcAft>
              <a:buFont typeface="Wingdings" panose="05000000000000000000"/>
              <a:buNone/>
            </a:pPr>
            <a:endParaRPr lang="en-US" altLang="zh-CN" sz="1600" kern="100">
              <a:solidFill>
                <a:srgbClr val="F85208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865505" y="1001395"/>
            <a:ext cx="5869940" cy="53390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/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1. #!/usr/bin/env python 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2. # -*- coding:utf-8 -*-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3.   4.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5. import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rospy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引用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ROS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的核心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Python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库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6. from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geometry_msgs.msg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import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Twist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7. from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math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import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pi  8.   9.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10. class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  <a:cs typeface="Consolas" panose="020B0609020204030204" charset="0"/>
              </a:rPr>
              <a:t>SQUARE_DEMO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():  11.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def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__init__(self):  12.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初始化节点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13.         rospy.init_node(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'square_dance'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14.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设置回调函数，让机器人停下来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15.         rospy.on_shutdown(self.shutdown)  16.   17.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定义用来发布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twist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命令给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 /cmd_vel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话题的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ROS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发布者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18.         self.cmd_vel = rospy.Publisher(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'/cmd_vel'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, Twist, queue_size=5)  19.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设置频率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20.         rospy.set_param(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'test_rate'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,50)  21.         rate = rospy.get_param(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'test_rate'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  22.         r = rospy.Rate(rate)  23.   24.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设置线速度，角速度，目标距离，计算需要的时间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25.         linear_speed = 0.2  26.         goal_distance = 1.0  27.         linear_duration = goal_distance / linear_speed  28.         angular_speed = 1.0  29.         goal_angle = pi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  <a:cs typeface="Consolas" panose="020B0609020204030204" charset="0"/>
              </a:rPr>
              <a:t>/2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30.   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123305" y="787400"/>
            <a:ext cx="5417185" cy="56775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/>
            <a:r>
              <a:rPr lang="en-US" sz="1100" b="0">
                <a:solidFill>
                  <a:srgbClr val="5C5C5C"/>
                </a:solidFill>
                <a:latin typeface="Consolas" panose="020B0609020204030204" charset="0"/>
              </a:rPr>
              <a:t>1. 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2. 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"The robot is ready to move……"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3.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获取起始时刻时间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4.         start_time = rospy.get_rostime()  5. 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"Start time %i %i"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, start_time.secs, start_time.nsecs)  6.   7.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前进一米，到达第一个节点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8.         move_cmd = Twist()  9.         move_cmd.linear.x = linear_speed  10.         ticks = int(linear_duration *rate)  11.   12.    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for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t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in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range(ticks):  13.             self.cmd_vel.publish(move_cmd)  14.             r.sleep()  15.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旋转之前暂停一下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16.         move_cmd = Twist()  17.         self.cmd_vel.publish(move_cmd)  18.         rospy.sleep(1)  19. 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"The robot has arrived at the first point;"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20.   21.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逆时针旋转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90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度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22.         move_cmd.angular.z = angular_speed  23.         ticks = int(goal_angle *rate)  24.    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for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t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in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range(ticks):  25.             self.cmd_vel.publish(move_cmd)  26.             r.sleep()  27.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暂停一下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28.         move_cmd = Twist()       29.         self.cmd_vel.publish(move_cmd)  30.         rospy.sleep(1)  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前进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1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米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,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到达第二个点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7670" y="787400"/>
            <a:ext cx="5773420" cy="550799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/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1.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前进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1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米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,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到达第二个点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2.         move_cmd.linear.x = 0.2  3.         ticks = int(linear_duration *rate)  4.    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for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t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in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range(ticks):  5.             self.cmd_vel.publish(move_cmd)  6.             r.sleep()  7.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旋转之前暂停一下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8.         move_cmd = Twist()  9.         self.cmd_vel.publish(move_cmd)  10.         rospy.sleep(1)  11. 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"The robot has arrived at the second point;"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12.   13.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逆时针旋转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90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度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14.         move_cmd.angular.z = angular_speed  15.         ticks = int(goal_angle *rate)  16.    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for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t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in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range(ticks):  17.             self.cmd_vel.publish(move_cmd)  18.             r.sleep()  19.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暂停一下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20.         move_cmd = Twist()       21.         self.cmd_vel.publish(move_cmd)  22.         rospy.sleep(1)  23.   24.   25.   26.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前进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1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米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,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到达第三个点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27.         move_cmd.linear.x = 0.2  28.         ticks = int(linear_duration *rate)  29.    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for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t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in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range(ticks):  30.             self.cmd_vel.publish(move_cmd)  31.             r.sleep()  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181090" y="1040765"/>
            <a:ext cx="5182870" cy="50006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228600" indent="-228600"/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1.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暂停一下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2.         move_cmd = Twist()       3.         self.cmd_vel.publish(move_cmd)  4.         rospy.sleep(1)  5.   6. 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"The robot has arrived at the third point;"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7.   8.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逆时针旋转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90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度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9.         move_cmd.angular.z = angular_speed  10.         ticks = int(goal_angle * rate)  11.    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for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t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in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range(ticks):  12.             self.cmd_vel.publish(move_cmd)  13.             r.sleep()  14.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暂停一下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15.         move_cmd = Twist()  16.         self.cmd_vel.publish(move_cmd)  17.         rospy.sleep(1)  18.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前进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1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米到达第四个点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19.         move_cmd.linear.x = 0.2  20.         ticks = int(linear_duration * rate)  21.    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for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t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in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range(ticks):  22.             self.cmd_vel.publish(move_cmd)  23.             r.sleep()  24.         move_cmd = Twist()  25.         self.cmd_vel.publish(move_cmd)  26.         rospy.sleep(1)  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"The robot has arrived at the last point;"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205230" y="1113473"/>
            <a:ext cx="5080000" cy="463105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228600" indent="-228600"/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1.   2.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结束时间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3.         finish_time = rospy.get_rostime()  4.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print(finish_time)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5. 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"Finish time %i %i"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, finish_time.secs, finish_time.nsecs)  6.   7.    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停止机器人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8.         self.cmd_vel.publish(Twist())  9. 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"The robot has finished the task."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10.   11.     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# 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我们的停机回调函数，如果脚本因任何原因停止运行，我们就会通过发布一条空的</a:t>
            </a:r>
            <a:r>
              <a:rPr lang="en-US" sz="1100" b="0">
                <a:solidFill>
                  <a:srgbClr val="008200"/>
                </a:solidFill>
                <a:latin typeface="Consolas" panose="020B0609020204030204" charset="0"/>
              </a:rPr>
              <a:t>Twist</a:t>
            </a:r>
            <a:r>
              <a:rPr lang="zh-CN" sz="1100" b="0">
                <a:solidFill>
                  <a:srgbClr val="008200"/>
                </a:solidFill>
                <a:ea typeface="宋体" panose="02010600030101010101" pitchFamily="2" charset="-122"/>
              </a:rPr>
              <a:t>消息让它停止运动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12.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def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shutdown(self):  13. 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"Stopping the robot..."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14.         self.cmd_vel.publish(Twist())  15.         rospy.sleep(1)  16.   17.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18. if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  __name__ == 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'__main__'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:  19.   20.     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try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:  21.         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  <a:cs typeface="Consolas" panose="020B0609020204030204" charset="0"/>
              </a:rPr>
              <a:t>SQUARE_DEMO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()  22.   23.     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  <a:cs typeface="Consolas" panose="020B0609020204030204" charset="0"/>
              </a:rPr>
              <a:t>e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</a:rPr>
              <a:t>xcept</a:t>
            </a:r>
            <a:r>
              <a:rPr lang="en-US" sz="1100" b="1">
                <a:solidFill>
                  <a:srgbClr val="006699"/>
                </a:solidFill>
                <a:latin typeface="Consolas" panose="020B0609020204030204" charset="0"/>
                <a:cs typeface="Consolas" panose="020B0609020204030204" charset="0"/>
              </a:rPr>
              <a:t> rospy.ROSInterrupt Exception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24.         rospy.loginfo(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"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  <a:cs typeface="Consolas" panose="020B0609020204030204" charset="0"/>
              </a:rPr>
              <a:t>square_dance</a:t>
            </a:r>
            <a:r>
              <a:rPr lang="en-US" sz="1100" b="0">
                <a:solidFill>
                  <a:srgbClr val="0000FF"/>
                </a:solidFill>
                <a:latin typeface="Consolas" panose="020B0609020204030204" charset="0"/>
              </a:rPr>
              <a:t> node terminated."</a:t>
            </a:r>
            <a:r>
              <a:rPr lang="en-US" sz="1100" b="0">
                <a:solidFill>
                  <a:srgbClr val="000000"/>
                </a:solidFill>
                <a:latin typeface="Consolas" panose="020B0609020204030204" charset="0"/>
              </a:rPr>
              <a:t>)  </a:t>
            </a:r>
            <a:r>
              <a:rPr lang="en-US" sz="900" b="0">
                <a:solidFill>
                  <a:srgbClr val="000000"/>
                </a:solidFill>
                <a:latin typeface="Consolas" panose="020B0609020204030204" charset="0"/>
              </a:rPr>
              <a:t>25.   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0415" y="1031875"/>
            <a:ext cx="10135870" cy="47078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/>
              <a:buBlip>
                <a:blip r:embed="rId2"/>
              </a:buBlip>
            </a:pPr>
            <a:r>
              <a:rPr lang="zh-CN" altLang="zh-CN" sz="2000" kern="1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子任务</a:t>
            </a:r>
            <a:r>
              <a:rPr lang="en-US" altLang="zh-CN" sz="2000" kern="1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 </a:t>
            </a:r>
            <a:r>
              <a:rPr lang="zh-CN" altLang="en-US" sz="2000" kern="1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测试</a:t>
            </a:r>
            <a:endParaRPr lang="en-US" altLang="zh-CN" b="1" kern="1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启动脚本前，首先修改权限 chmod +x square_dance_demo.py使脚本变为可执行文件。</a:t>
            </a:r>
            <a:endParaRPr b="1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打开终端，启动ROS</a:t>
            </a:r>
            <a:endParaRPr lang="zh-CN" altLang="en-US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1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$roscore</a:t>
            </a:r>
            <a:endParaRPr lang="zh-CN" altLang="en-US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打开新终端，运行launch文件</a:t>
            </a:r>
            <a:endParaRPr lang="zh-CN" altLang="en-US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1"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$roslaunch robot_sim_demo robot_spawn.launch</a:t>
            </a:r>
            <a:endParaRPr lang="zh-CN" altLang="en-US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zh-CN" altLang="en-US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打开新终端，启动Rviz模拟器</a:t>
            </a:r>
            <a:endParaRPr lang="zh-CN" altLang="en-US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1" indent="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</a:t>
            </a:r>
            <a:r>
              <a:rPr lang="en-US" altLang="zh-CN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$rviz</a:t>
            </a:r>
            <a:endParaRPr lang="zh-CN" altLang="en-US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1" algn="just">
              <a:lnSpc>
                <a:spcPct val="150000"/>
              </a:lnSpc>
            </a:pPr>
            <a:endParaRPr lang="en-US" altLang="zh-CN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just">
              <a:lnSpc>
                <a:spcPct val="150000"/>
              </a:lnSpc>
              <a:buFont typeface="Wingdings" panose="05000000000000000000"/>
              <a:buNone/>
            </a:pPr>
            <a:endParaRPr lang="zh-CN" altLang="en-US"/>
          </a:p>
          <a:p>
            <a:pPr lvl="1" algn="just">
              <a:lnSpc>
                <a:spcPct val="150000"/>
              </a:lnSpc>
            </a:pPr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 2050"/>
          <p:cNvSpPr/>
          <p:nvPr/>
        </p:nvSpPr>
        <p:spPr bwMode="auto">
          <a:xfrm>
            <a:off x="3526155" y="1829435"/>
            <a:ext cx="5332730" cy="3288030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rgbClr val="C3DB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bIns="36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97350" y="2183765"/>
            <a:ext cx="40182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/>
                </a:solidFill>
                <a:sym typeface="+mn-ea"/>
              </a:rPr>
              <a:t>5.5 XBOT</a:t>
            </a:r>
            <a:r>
              <a:rPr lang="zh-CN" altLang="en-US" sz="2800">
                <a:solidFill>
                  <a:schemeClr val="tx1"/>
                </a:solidFill>
                <a:sym typeface="+mn-ea"/>
              </a:rPr>
              <a:t>应用</a:t>
            </a:r>
            <a:r>
              <a:rPr lang="en-US" altLang="zh-CN" sz="2800">
                <a:solidFill>
                  <a:schemeClr val="tx1"/>
                </a:solidFill>
                <a:sym typeface="+mn-ea"/>
              </a:rPr>
              <a:t>square_dance_demo</a:t>
            </a:r>
            <a:endParaRPr lang="en-US" altLang="zh-CN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57850" y="31369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ym typeface="+mn-ea"/>
              </a:rPr>
              <a:t>学习要求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73742873" name="图片 1073742872" descr="dance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6425" y="1130935"/>
            <a:ext cx="8203565" cy="472567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8000" y="1041400"/>
            <a:ext cx="683768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800100" lvl="1" indent="-34290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Char char="Ø"/>
            </a:pPr>
            <a:r>
              <a:rPr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启动编写的脚本，打开新终端：</a:t>
            </a:r>
            <a:endParaRPr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1" indent="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$rosrun robot_sim_demo square_dance_demo.py</a:t>
            </a:r>
            <a:endParaRPr lang="zh-CN" altLang="en-US"/>
          </a:p>
        </p:txBody>
      </p:sp>
      <p:pic>
        <p:nvPicPr>
          <p:cNvPr id="1073742874" name="图片 1073742873" descr="dance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715" y="2232660"/>
            <a:ext cx="9243695" cy="284289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73742872" name="图片 1073742871" descr="dance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925" y="991235"/>
            <a:ext cx="9327515" cy="51657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 2050"/>
          <p:cNvSpPr/>
          <p:nvPr/>
        </p:nvSpPr>
        <p:spPr bwMode="auto">
          <a:xfrm>
            <a:off x="3526155" y="1829435"/>
            <a:ext cx="5332730" cy="3288030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rgbClr val="C3DB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bIns="36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97350" y="2183765"/>
            <a:ext cx="40182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/>
                </a:solidFill>
                <a:sym typeface="+mn-ea"/>
              </a:rPr>
              <a:t>5.5 XBOT</a:t>
            </a:r>
            <a:r>
              <a:rPr lang="zh-CN" altLang="en-US" sz="2800">
                <a:solidFill>
                  <a:schemeClr val="tx1"/>
                </a:solidFill>
                <a:sym typeface="+mn-ea"/>
              </a:rPr>
              <a:t>应用</a:t>
            </a:r>
            <a:r>
              <a:rPr lang="en-US" altLang="zh-CN" sz="2800">
                <a:solidFill>
                  <a:schemeClr val="tx1"/>
                </a:solidFill>
                <a:sym typeface="+mn-ea"/>
              </a:rPr>
              <a:t>square_dance_demo</a:t>
            </a:r>
            <a:endParaRPr lang="en-US" altLang="zh-CN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57850" y="31369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ym typeface="+mn-ea"/>
              </a:rPr>
              <a:t>课后练习</a:t>
            </a:r>
            <a:endParaRPr lang="zh-CN" altLang="en-US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0415" y="1031875"/>
            <a:ext cx="10135870" cy="2214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/>
              <a:buBlip>
                <a:blip r:embed="rId2"/>
              </a:buBlip>
            </a:pPr>
            <a:r>
              <a:rPr lang="zh-CN" altLang="zh-CN" sz="2000" kern="1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课后练习</a:t>
            </a:r>
            <a:endParaRPr lang="en-US" altLang="zh-CN" b="1" kern="1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lvl="1" indent="0" algn="just">
              <a:lnSpc>
                <a:spcPct val="150000"/>
              </a:lnSpc>
              <a:spcAft>
                <a:spcPts val="0"/>
              </a:spcAft>
              <a:buFont typeface="Wingdings" panose="05000000000000000000" charset="0"/>
              <a:buNone/>
            </a:pPr>
            <a:r>
              <a:rPr lang="zh-CN" altLang="en-US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根据本实训例子，写一个</a:t>
            </a:r>
            <a:r>
              <a:rPr lang="en-US" altLang="zh-CN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Python</a:t>
            </a:r>
            <a:r>
              <a:rPr lang="zh-CN" altLang="en-US" kern="1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脚本，控制机器人前进一米后再返回到原点，循环三次。</a:t>
            </a:r>
            <a:endParaRPr lang="zh-CN" altLang="en-US" kern="1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lvl="1" algn="just">
              <a:lnSpc>
                <a:spcPct val="150000"/>
              </a:lnSpc>
            </a:pPr>
            <a:endParaRPr lang="en-US" altLang="zh-CN" dirty="0" smtClean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indent="0" algn="just">
              <a:lnSpc>
                <a:spcPct val="150000"/>
              </a:lnSpc>
              <a:buFont typeface="Wingdings" panose="05000000000000000000"/>
              <a:buNone/>
            </a:pPr>
            <a:endParaRPr lang="zh-CN" altLang="en-US"/>
          </a:p>
          <a:p>
            <a:pPr lvl="1" algn="just">
              <a:lnSpc>
                <a:spcPct val="150000"/>
              </a:lnSpc>
            </a:pPr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51935" y="2270760"/>
            <a:ext cx="397510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/>
              <a:t>谢    谢</a:t>
            </a:r>
            <a:endParaRPr lang="zh-CN" altLang="en-US" sz="9600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15390" y="1371600"/>
            <a:ext cx="8070215" cy="1245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>
                <a:sym typeface="+mn-ea"/>
              </a:rPr>
              <a:t>学习要求</a:t>
            </a:r>
            <a:endParaRPr lang="zh-CN" altLang="en-US"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zh-CN" altLang="en-US" sz="1600"/>
              <a:t>        学习控制运动的分层，掌握发送Twist消息控制机器人移动的方法和脚本编写，学习用RViz监视机器人运动，在脚本编写中复习之前学过的rospy的一些方法。</a:t>
            </a:r>
            <a:endParaRPr lang="zh-CN" altLang="en-US" sz="1600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 2050"/>
          <p:cNvSpPr/>
          <p:nvPr/>
        </p:nvSpPr>
        <p:spPr bwMode="auto">
          <a:xfrm>
            <a:off x="3526155" y="1829435"/>
            <a:ext cx="5332730" cy="3288030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rgbClr val="C3DB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bIns="36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97350" y="2183765"/>
            <a:ext cx="40182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/>
                </a:solidFill>
                <a:sym typeface="+mn-ea"/>
              </a:rPr>
              <a:t>5.5 XBOT</a:t>
            </a:r>
            <a:r>
              <a:rPr lang="zh-CN" altLang="en-US" sz="2800">
                <a:solidFill>
                  <a:schemeClr val="tx1"/>
                </a:solidFill>
                <a:sym typeface="+mn-ea"/>
              </a:rPr>
              <a:t>应用</a:t>
            </a:r>
            <a:r>
              <a:rPr lang="en-US" altLang="zh-CN" sz="2800">
                <a:solidFill>
                  <a:schemeClr val="tx1"/>
                </a:solidFill>
                <a:sym typeface="+mn-ea"/>
              </a:rPr>
              <a:t>square_dance_demo</a:t>
            </a:r>
            <a:endParaRPr lang="en-US" altLang="zh-CN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57850" y="31369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/>
              <a:t>背景知识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46480" y="1343660"/>
            <a:ext cx="9201785" cy="1614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ROS中geometry_msgs功能包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altLang="zh-CN"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一个话题的消息类型能告诉你该话题中每个消息携带了哪些信息，以及这些信息是如何组织的。正如geometry_msg/Twist ,Twist就是消息类型。</a:t>
            </a:r>
            <a:endParaRPr altLang="zh-CN" sz="160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altLang="zh-CN"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利用rosmsg show geometry_msg/Twist 查看消息类型</a:t>
            </a:r>
            <a:r>
              <a:rPr lang="zh-CN"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-2147482624" descr="Twist消息类型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965" y="3329940"/>
            <a:ext cx="6591300" cy="196151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46480" y="1070610"/>
            <a:ext cx="9201785" cy="19837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运动控制分层</a:t>
            </a:r>
            <a:endParaRPr lang="zh-CN" altLang="en-US" sz="16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发动机，轮子和编码器 </a:t>
            </a:r>
            <a:endParaRPr sz="160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发动机控制器和驱动程序 </a:t>
            </a:r>
            <a:endParaRPr sz="1600">
              <a:latin typeface="微软雅黑" panose="020B0503020204020204" charset="-122"/>
              <a:ea typeface="微软雅黑" panose="020B050302020402020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sz="1600">
                <a:latin typeface="微软雅黑" panose="020B0503020204020204" charset="-122"/>
                <a:ea typeface="微软雅黑" panose="020B0503020204020204" charset="-122"/>
                <a:sym typeface="+mn-ea"/>
              </a:rPr>
              <a:t>ROS基控制器</a:t>
            </a:r>
            <a:endParaRPr sz="160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</a:t>
            </a:r>
            <a:r>
              <a:rPr sz="16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基控制器通常在/odom话题下测量数据，并且在/cmd_vel话题下面监听运动指令 </a:t>
            </a:r>
            <a:endParaRPr lang="zh-CN" altLang="en-US" sz="16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 2050"/>
          <p:cNvSpPr/>
          <p:nvPr/>
        </p:nvSpPr>
        <p:spPr bwMode="auto">
          <a:xfrm>
            <a:off x="3526155" y="1829435"/>
            <a:ext cx="5332730" cy="3288030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rgbClr val="C3DB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bIns="36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97350" y="2183765"/>
            <a:ext cx="40182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tx1"/>
                </a:solidFill>
                <a:sym typeface="+mn-ea"/>
              </a:rPr>
              <a:t>5.5 XBOT</a:t>
            </a:r>
            <a:r>
              <a:rPr lang="zh-CN" altLang="en-US" sz="2800">
                <a:solidFill>
                  <a:schemeClr val="tx1"/>
                </a:solidFill>
                <a:sym typeface="+mn-ea"/>
              </a:rPr>
              <a:t>应用</a:t>
            </a:r>
            <a:r>
              <a:rPr lang="en-US" altLang="zh-CN" sz="2800">
                <a:solidFill>
                  <a:schemeClr val="tx1"/>
                </a:solidFill>
                <a:sym typeface="+mn-ea"/>
              </a:rPr>
              <a:t>square_dance_demo</a:t>
            </a:r>
            <a:endParaRPr lang="en-US" altLang="zh-CN" sz="28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57850" y="31369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>
                <a:sym typeface="+mn-ea"/>
              </a:rPr>
              <a:t>实例讲解</a:t>
            </a:r>
            <a:endParaRPr lang="zh-CN" altLang="en-US"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3365" y="121920"/>
            <a:ext cx="680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rospy</a:t>
            </a:r>
            <a:endParaRPr lang="zh-CN" sz="1600">
              <a:solidFill>
                <a:srgbClr val="446382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79675" y="450215"/>
            <a:ext cx="339090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600">
                <a:solidFill>
                  <a:srgbClr val="446382"/>
                </a:solidFill>
                <a:sym typeface="+mn-ea"/>
              </a:rPr>
              <a:t>5.5 XBOT</a:t>
            </a:r>
            <a:r>
              <a:rPr lang="zh-CN" altLang="en-US" sz="1600">
                <a:solidFill>
                  <a:srgbClr val="446382"/>
                </a:solidFill>
                <a:sym typeface="+mn-ea"/>
              </a:rPr>
              <a:t>应用</a:t>
            </a:r>
            <a:r>
              <a:rPr lang="en-US" altLang="zh-CN" sz="1600">
                <a:solidFill>
                  <a:srgbClr val="446382"/>
                </a:solidFill>
                <a:sym typeface="+mn-ea"/>
              </a:rPr>
              <a:t>square_dance_demo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3220" y="6277610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rgbClr val="446382"/>
                </a:solidFill>
              </a:rPr>
              <a:t>中国大学慕课</a:t>
            </a:r>
            <a:endParaRPr lang="zh-CN" altLang="en-US" sz="1600">
              <a:solidFill>
                <a:srgbClr val="446382"/>
              </a:solidFill>
            </a:endParaRPr>
          </a:p>
        </p:txBody>
      </p:sp>
      <p:sp>
        <p:nvSpPr>
          <p:cNvPr id="40" name="TextBox 22"/>
          <p:cNvSpPr>
            <a:spLocks noChangeArrowheads="1"/>
          </p:cNvSpPr>
          <p:nvPr/>
        </p:nvSpPr>
        <p:spPr bwMode="auto">
          <a:xfrm>
            <a:off x="2284254" y="1918687"/>
            <a:ext cx="1055118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chemeClr val="bg1"/>
                </a:solidFill>
                <a:latin typeface="浪漫雅圆" charset="-122"/>
                <a:ea typeface="微软雅黑" panose="020B0503020204020204" charset="-122"/>
                <a:sym typeface="浪漫雅圆" charset="-122"/>
              </a:rPr>
              <a:t>1.</a:t>
            </a:r>
            <a:endParaRPr lang="zh-CN" altLang="en-US" sz="4800" b="1" i="1" dirty="0">
              <a:solidFill>
                <a:schemeClr val="bg1"/>
              </a:solidFill>
              <a:latin typeface="浪漫雅圆" charset="-122"/>
              <a:ea typeface="微软雅黑" panose="020B0503020204020204" charset="-122"/>
              <a:sym typeface="浪漫雅圆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2510" y="1658119"/>
            <a:ext cx="62674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实例一：</a:t>
            </a:r>
            <a:r>
              <a:rPr lang="en-US" altLang="zh-CN" sz="3200" b="1" i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Greeting_demo</a:t>
            </a:r>
            <a:endParaRPr lang="en-US" altLang="zh-CN" sz="3200" b="1" i="1" u="sng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475" y="998855"/>
            <a:ext cx="4083050" cy="408305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186680" y="2985770"/>
            <a:ext cx="2329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>
                <a:solidFill>
                  <a:schemeClr val="tx1"/>
                </a:solidFill>
                <a:sym typeface="+mn-ea"/>
              </a:rPr>
              <a:t>square_dance_demo</a:t>
            </a:r>
            <a:endParaRPr lang="en-US" altLang="zh-CN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08930" y="2617470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微软雅黑" panose="020B0503020204020204" charset="-122"/>
                <a:ea typeface="微软雅黑" panose="020B0503020204020204" charset="-122"/>
              </a:rPr>
              <a:t>实例一</a:t>
            </a:r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1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2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7308"/>
  <p:tag name="KSO_WM_TEMPLATE_THUMBS_INDEX" val="1、2、3、6、8、10、11、12、15"/>
</p:tagLst>
</file>

<file path=ppt/tags/tag3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3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4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heme/theme1.xml><?xml version="1.0" encoding="utf-8"?>
<a:theme xmlns:a="http://schemas.openxmlformats.org/drawingml/2006/main" name="Office 主题​​">
  <a:themeElements>
    <a:clrScheme name="2019空白演示文档">
      <a:dk1>
        <a:srgbClr val="000000"/>
      </a:dk1>
      <a:lt1>
        <a:srgbClr val="FFFFFF"/>
      </a:lt1>
      <a:dk2>
        <a:srgbClr val="E6E4E4"/>
      </a:dk2>
      <a:lt2>
        <a:srgbClr val="FFFFFF"/>
      </a:lt2>
      <a:accent1>
        <a:srgbClr val="477DEA"/>
      </a:accent1>
      <a:accent2>
        <a:srgbClr val="9B9B9B"/>
      </a:accent2>
      <a:accent3>
        <a:srgbClr val="F3B745"/>
      </a:accent3>
      <a:accent4>
        <a:srgbClr val="477EE7"/>
      </a:accent4>
      <a:accent5>
        <a:srgbClr val="4BA151"/>
      </a:accent5>
      <a:accent6>
        <a:srgbClr val="E9403C"/>
      </a:accent6>
      <a:hlink>
        <a:srgbClr val="0563C1"/>
      </a:hlink>
      <a:folHlink>
        <a:srgbClr val="954D72"/>
      </a:folHlink>
    </a:clrScheme>
    <a:fontScheme name="2019空白演示文档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10376</Words>
  <Application>WPS 演示</Application>
  <PresentationFormat>自定义</PresentationFormat>
  <Paragraphs>622</Paragraphs>
  <Slides>35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9" baseType="lpstr">
      <vt:lpstr>Arial</vt:lpstr>
      <vt:lpstr>宋体</vt:lpstr>
      <vt:lpstr>Wingdings</vt:lpstr>
      <vt:lpstr>微软雅黑</vt:lpstr>
      <vt:lpstr>Calibri</vt:lpstr>
      <vt:lpstr>浪漫雅圆</vt:lpstr>
      <vt:lpstr>Times New Roman</vt:lpstr>
      <vt:lpstr>Times New Roman</vt:lpstr>
      <vt:lpstr>Arial Unicode MS</vt:lpstr>
      <vt:lpstr>等线</vt:lpstr>
      <vt:lpstr>Wingdings</vt:lpstr>
      <vt:lpstr>Wingdings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暴脾气的青豆</cp:lastModifiedBy>
  <cp:revision>401</cp:revision>
  <dcterms:created xsi:type="dcterms:W3CDTF">2017-08-03T09:01:00Z</dcterms:created>
  <dcterms:modified xsi:type="dcterms:W3CDTF">2018-07-28T12:26:56Z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2052-11.1.0.7720</vt:lpwstr>
  </property>
</Properties>
</file>

<file path=docProps/thumbnail.jpeg>
</file>